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7" r:id="rId1"/>
    <p:sldMasterId id="2147483709" r:id="rId2"/>
  </p:sldMasterIdLst>
  <p:notesMasterIdLst>
    <p:notesMasterId r:id="rId33"/>
  </p:notesMasterIdLst>
  <p:handoutMasterIdLst>
    <p:handoutMasterId r:id="rId34"/>
  </p:handoutMasterIdLst>
  <p:sldIdLst>
    <p:sldId id="270" r:id="rId3"/>
    <p:sldId id="271" r:id="rId4"/>
    <p:sldId id="272" r:id="rId5"/>
    <p:sldId id="273" r:id="rId6"/>
    <p:sldId id="275" r:id="rId7"/>
    <p:sldId id="284" r:id="rId8"/>
    <p:sldId id="283" r:id="rId9"/>
    <p:sldId id="279" r:id="rId10"/>
    <p:sldId id="285" r:id="rId11"/>
    <p:sldId id="282" r:id="rId12"/>
    <p:sldId id="287" r:id="rId13"/>
    <p:sldId id="286" r:id="rId14"/>
    <p:sldId id="288" r:id="rId15"/>
    <p:sldId id="292" r:id="rId16"/>
    <p:sldId id="263" r:id="rId17"/>
    <p:sldId id="265" r:id="rId18"/>
    <p:sldId id="264" r:id="rId19"/>
    <p:sldId id="289" r:id="rId20"/>
    <p:sldId id="290" r:id="rId21"/>
    <p:sldId id="296" r:id="rId22"/>
    <p:sldId id="262" r:id="rId23"/>
    <p:sldId id="291" r:id="rId24"/>
    <p:sldId id="293" r:id="rId25"/>
    <p:sldId id="295" r:id="rId26"/>
    <p:sldId id="294" r:id="rId27"/>
    <p:sldId id="297" r:id="rId28"/>
    <p:sldId id="298" r:id="rId29"/>
    <p:sldId id="267" r:id="rId30"/>
    <p:sldId id="268" r:id="rId31"/>
    <p:sldId id="269" r:id="rId32"/>
  </p:sldIdLst>
  <p:sldSz cx="9144000" cy="5145088"/>
  <p:notesSz cx="7559675" cy="10691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1FF"/>
    <a:srgbClr val="0000FF"/>
    <a:srgbClr val="D16958"/>
    <a:srgbClr val="C13487"/>
    <a:srgbClr val="FFFFFF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-9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6C10E-24AE-8842-B663-FA5F5D5CB060}" type="datetimeFigureOut">
              <a:rPr lang="fr-FR" smtClean="0"/>
              <a:t>25/04/20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3075" y="9880071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1FC3F-0A6A-C84F-AFF5-ABBB613A303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527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38E073-3DF6-3048-A534-E059FD67EF16}" type="datetimeFigureOut">
              <a:rPr lang="fr-FR"/>
              <a:pPr/>
              <a:t>25/04/20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C7C4715-09C4-C742-B6BF-D3936D4B7003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5493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4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12"/>
          <p:cNvSpPr txBox="1">
            <a:spLocks noChangeArrowheads="1"/>
          </p:cNvSpPr>
          <p:nvPr userDrawn="1"/>
        </p:nvSpPr>
        <p:spPr bwMode="auto">
          <a:xfrm>
            <a:off x="4140200" y="4846638"/>
            <a:ext cx="8604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chemeClr val="bg1"/>
                </a:solidFill>
                <a:latin typeface="Calibri Light" charset="0"/>
              </a:rPr>
              <a:t>MESTRE Eloïse</a:t>
            </a:r>
          </a:p>
          <a:p>
            <a:pPr eaLnBrk="1" hangingPunct="1"/>
            <a:endParaRPr lang="fr-FR" sz="1200">
              <a:latin typeface="Calibri Light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75048" y="144379"/>
            <a:ext cx="7660128" cy="661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u="none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03598" y="1102464"/>
            <a:ext cx="7886700" cy="2858397"/>
          </a:xfrm>
          <a:prstGeom prst="rect">
            <a:avLst/>
          </a:prstGeom>
        </p:spPr>
        <p:txBody>
          <a:bodyPr/>
          <a:lstStyle/>
          <a:p>
            <a:pPr lvl="0"/>
            <a:endParaRPr lang="fr-FR" dirty="0"/>
          </a:p>
        </p:txBody>
      </p:sp>
      <p:sp>
        <p:nvSpPr>
          <p:cNvPr id="2" name="ZoneTexte 1"/>
          <p:cNvSpPr txBox="1"/>
          <p:nvPr userDrawn="1"/>
        </p:nvSpPr>
        <p:spPr>
          <a:xfrm>
            <a:off x="352758" y="466635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C0BC44-6A1C-F14A-96A9-B1CA260C10F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40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805"/>
            <a:ext cx="8520600" cy="2053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5000"/>
            <a:ext cx="8520600" cy="79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654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352" y="1979144"/>
            <a:ext cx="5797296" cy="2327206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80557"/>
            <a:ext cx="2065310" cy="243051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470E2CF-195F-488D-9AC8-C9E270A13800}" type="datetimeFigureOut">
              <a:rPr lang="en-GB" smtClean="0"/>
              <a:t>25/04/20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8600"/>
            <a:ext cx="4425892" cy="24010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4880"/>
            <a:ext cx="274320" cy="274405"/>
          </a:xfrm>
          <a:prstGeom prst="ellipse">
            <a:avLst/>
          </a:prstGeom>
        </p:spPr>
        <p:txBody>
          <a:bodyPr lIns="68580" tIns="34290" rIns="68580" bIns="34290"/>
          <a:lstStyle/>
          <a:p>
            <a:fld id="{2FBB09A5-AB80-46D1-9316-AD6ECE6EE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594650" y="4726829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D0570F-B330-D448-8E32-EB6BF996CE3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77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738" y="114300"/>
            <a:ext cx="75438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403152" y="4444630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74C60BD-0864-1D45-9D8F-FB1890D1FB59}" type="slidenum">
              <a:rPr lang="fr-FR" smtClean="0"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9" r:id="rId3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lang="en-US" sz="2800" kern="1200" spc="-38" dirty="0">
          <a:solidFill>
            <a:srgbClr val="DC7E6B"/>
          </a:solidFill>
          <a:latin typeface="+mn-lt"/>
          <a:ea typeface="+mn-ea"/>
          <a:cs typeface="+mn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charset="0"/>
        <a:buChar char=" "/>
        <a:defRPr sz="1500" kern="12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300" kern="1200">
          <a:solidFill>
            <a:srgbClr val="404040"/>
          </a:solidFill>
          <a:latin typeface="+mn-lt"/>
          <a:ea typeface="ＭＳ Ｐゴシック" charset="0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 kern="1200" spc="-38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charset="0"/>
        <a:buChar char=" "/>
        <a:defRPr sz="1500" kern="12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300" kern="1200">
          <a:solidFill>
            <a:srgbClr val="404040"/>
          </a:solidFill>
          <a:latin typeface="+mn-lt"/>
          <a:ea typeface="ＭＳ Ｐゴシック" charset="0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package" Target="../embeddings/Document_Microsoft_Word1.docx"/><Relationship Id="rId6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729669"/>
            <a:ext cx="8520600" cy="1068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Solides Cristallins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3220569"/>
            <a:ext cx="9144000" cy="792845"/>
          </a:xfrm>
          <a:prstGeom prst="rect">
            <a:avLst/>
          </a:prstGeom>
          <a:solidFill>
            <a:srgbClr val="DD7E6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0000"/>
                </a:solidFill>
              </a:rPr>
              <a:t>Agrégation 2020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366726" y="4544944"/>
            <a:ext cx="17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CHAPON Matthis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9396" y="4266453"/>
            <a:ext cx="1804847" cy="735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57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Motif du </a:t>
            </a:r>
            <a:r>
              <a:rPr lang="fr-FR" dirty="0" err="1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4779819" y="3013448"/>
            <a:ext cx="27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 = RESEAU + MOTIF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876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Maille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4768273" y="2724803"/>
            <a:ext cx="27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 = RESEAU + MOTIF</a:t>
            </a:r>
            <a:endParaRPr lang="fr-FR" dirty="0"/>
          </a:p>
        </p:txBody>
      </p:sp>
      <p:cxnSp>
        <p:nvCxnSpPr>
          <p:cNvPr id="70" name="Connecteur droit 69"/>
          <p:cNvCxnSpPr/>
          <p:nvPr/>
        </p:nvCxnSpPr>
        <p:spPr>
          <a:xfrm>
            <a:off x="1632938" y="3951985"/>
            <a:ext cx="111990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201243" y="3261543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202619" y="3270783"/>
            <a:ext cx="376797" cy="652457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2244018" y="327308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2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Maille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754746" y="317045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cxnSp>
        <p:nvCxnSpPr>
          <p:cNvPr id="70" name="Connecteur droit 69"/>
          <p:cNvCxnSpPr/>
          <p:nvPr/>
        </p:nvCxnSpPr>
        <p:spPr>
          <a:xfrm>
            <a:off x="1632938" y="3951985"/>
            <a:ext cx="111990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201243" y="3261543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202619" y="3270783"/>
            <a:ext cx="376797" cy="652457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2244018" y="327308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2749711" y="2636003"/>
            <a:ext cx="1145310" cy="1353162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812384" y="2649854"/>
            <a:ext cx="1933122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2266619" y="3264085"/>
            <a:ext cx="991997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1775277" y="2654247"/>
            <a:ext cx="521851" cy="6120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07773" y="2668096"/>
            <a:ext cx="395998" cy="575747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2727327" y="3970682"/>
            <a:ext cx="1091197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H="1" flipV="1">
            <a:off x="1152236" y="3172764"/>
            <a:ext cx="468000" cy="788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V="1">
            <a:off x="1604768" y="3951984"/>
            <a:ext cx="1178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486914" y="3206119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95054" y="320611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5877047" y="3866533"/>
            <a:ext cx="1119911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>
            <a:off x="5492914" y="3208423"/>
            <a:ext cx="418358" cy="670959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5407889" y="311040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6380016" y="31127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5805053" y="375002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6857999" y="377542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6116783" y="3519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6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cas d’un réseau 3D (exemple du sodium)</a:t>
            </a:r>
            <a:endParaRPr lang="fr-FR" dirty="0"/>
          </a:p>
        </p:txBody>
      </p:sp>
      <p:pic>
        <p:nvPicPr>
          <p:cNvPr id="9" name="Image 8" descr="Capture d’écran 2020-04-23 à 22.32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-5921" r="48738" b="3074"/>
          <a:stretch/>
        </p:blipFill>
        <p:spPr>
          <a:xfrm>
            <a:off x="196272" y="1201941"/>
            <a:ext cx="4595092" cy="3208545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3024908" y="3336730"/>
            <a:ext cx="215999" cy="21599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780307" y="1838083"/>
            <a:ext cx="107999" cy="10799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879273" y="1720320"/>
            <a:ext cx="55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Na+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r="53055"/>
          <a:stretch/>
        </p:blipFill>
        <p:spPr>
          <a:xfrm>
            <a:off x="6966526" y="2749008"/>
            <a:ext cx="1854201" cy="20574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46010" r="9851"/>
          <a:stretch/>
        </p:blipFill>
        <p:spPr>
          <a:xfrm>
            <a:off x="5076547" y="1291237"/>
            <a:ext cx="1273452" cy="1502842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>
            <a:off x="4883727" y="889025"/>
            <a:ext cx="11546" cy="4075660"/>
          </a:xfrm>
          <a:prstGeom prst="line">
            <a:avLst/>
          </a:prstGeom>
          <a:ln>
            <a:solidFill>
              <a:srgbClr val="D169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523181" y="1720321"/>
            <a:ext cx="3898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+</a:t>
            </a:r>
            <a:endParaRPr lang="fr-FR" sz="3200" b="1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91026" t="74471" r="2250" b="11499"/>
          <a:stretch/>
        </p:blipFill>
        <p:spPr>
          <a:xfrm>
            <a:off x="7135092" y="1870415"/>
            <a:ext cx="265546" cy="28864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446818" y="1801142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Cu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sp>
        <p:nvSpPr>
          <p:cNvPr id="22" name="Rectangle 21"/>
          <p:cNvSpPr/>
          <p:nvPr/>
        </p:nvSpPr>
        <p:spPr>
          <a:xfrm>
            <a:off x="5149322" y="3356930"/>
            <a:ext cx="1429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=    </a:t>
            </a:r>
            <a:r>
              <a:rPr lang="fr-FR" sz="2000" dirty="0" smtClean="0"/>
              <a:t>Cristal </a:t>
            </a:r>
          </a:p>
          <a:p>
            <a:r>
              <a:rPr lang="fr-FR" sz="2000" dirty="0" smtClean="0"/>
              <a:t>     de cuivre  </a:t>
            </a:r>
            <a:endParaRPr lang="fr-FR" sz="20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073727" y="3671557"/>
            <a:ext cx="116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 sodium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216971" y="2573974"/>
            <a:ext cx="136144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Réseau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01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Empilement compacts</a:t>
            </a:r>
          </a:p>
        </p:txBody>
      </p:sp>
      <p:pic>
        <p:nvPicPr>
          <p:cNvPr id="2" name="Image 1" descr="Capture d’écran 2020-04-24 à 14.51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3" y="1191933"/>
            <a:ext cx="6279610" cy="2339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83171" y="4868089"/>
            <a:ext cx="28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Cours MPSI, David  Malka, Jeanne d’Albret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3421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Empilement compacts</a:t>
            </a:r>
          </a:p>
        </p:txBody>
      </p:sp>
      <p:pic>
        <p:nvPicPr>
          <p:cNvPr id="11268" name="Espace réservé du contenu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101725"/>
            <a:ext cx="431165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8867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Structure hexagonale </a:t>
            </a:r>
            <a:r>
              <a:rPr lang="fr-FR" dirty="0" smtClean="0">
                <a:latin typeface="Calibri Light" charset="0"/>
              </a:rPr>
              <a:t>compacte (ABA)</a:t>
            </a:r>
            <a:endParaRPr lang="fr-FR" dirty="0">
              <a:latin typeface="Calibri Light" charset="0"/>
            </a:endParaRPr>
          </a:p>
        </p:txBody>
      </p:sp>
      <p:pic>
        <p:nvPicPr>
          <p:cNvPr id="13316" name="Picture 2" descr="https://upload.wikimedia.org/wikipedia/commons/thumb/7/76/Hcp.svg/1920px-Hcp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2"/>
          <a:stretch>
            <a:fillRect/>
          </a:stretch>
        </p:blipFill>
        <p:spPr bwMode="auto">
          <a:xfrm>
            <a:off x="0" y="1366838"/>
            <a:ext cx="9007475" cy="2917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8181975" cy="69373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fr-FR" dirty="0" smtClean="0">
                <a:latin typeface="Calibri Light" charset="0"/>
              </a:rPr>
              <a:t>Réseau </a:t>
            </a:r>
            <a:r>
              <a:rPr lang="fr-FR" dirty="0">
                <a:latin typeface="Calibri Light" charset="0"/>
              </a:rPr>
              <a:t>cubique </a:t>
            </a:r>
            <a:r>
              <a:rPr lang="fr-FR" dirty="0" smtClean="0">
                <a:latin typeface="Calibri Light" charset="0"/>
              </a:rPr>
              <a:t>faces centrées (ABC)</a:t>
            </a:r>
            <a:endParaRPr lang="fr-FR" dirty="0">
              <a:latin typeface="Calibri Light" charset="0"/>
            </a:endParaRPr>
          </a:p>
        </p:txBody>
      </p:sp>
      <p:pic>
        <p:nvPicPr>
          <p:cNvPr id="12292" name="Picture 2" descr="https://upload.wikimedia.org/wikipedia/commons/thumb/0/00/Ccp.svg/1920px-Ccp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5"/>
          <a:stretch>
            <a:fillRect/>
          </a:stretch>
        </p:blipFill>
        <p:spPr bwMode="auto">
          <a:xfrm>
            <a:off x="366713" y="1308100"/>
            <a:ext cx="8489950" cy="2795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20-04-24 à 12.11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9" y="685404"/>
            <a:ext cx="5232400" cy="353060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75048" y="211653"/>
            <a:ext cx="7660128" cy="612676"/>
          </a:xfrm>
        </p:spPr>
        <p:txBody>
          <a:bodyPr/>
          <a:lstStyle/>
          <a:p>
            <a:r>
              <a:rPr lang="en-US" dirty="0" smtClean="0"/>
              <a:t>Etude de la </a:t>
            </a:r>
            <a:r>
              <a:rPr lang="en-US" dirty="0" err="1"/>
              <a:t>m</a:t>
            </a:r>
            <a:r>
              <a:rPr lang="en-US" dirty="0" err="1" smtClean="0"/>
              <a:t>aille</a:t>
            </a:r>
            <a:r>
              <a:rPr lang="en-US" dirty="0" smtClean="0"/>
              <a:t> </a:t>
            </a:r>
            <a:r>
              <a:rPr lang="en-US" dirty="0" err="1" smtClean="0"/>
              <a:t>cubique</a:t>
            </a:r>
            <a:r>
              <a:rPr lang="en-US" dirty="0" smtClean="0"/>
              <a:t> face </a:t>
            </a:r>
            <a:r>
              <a:rPr lang="en-US" dirty="0" err="1" smtClean="0"/>
              <a:t>centrée</a:t>
            </a:r>
            <a:r>
              <a:rPr lang="en-US" dirty="0" smtClean="0"/>
              <a:t> du </a:t>
            </a:r>
            <a:r>
              <a:rPr lang="en-US" dirty="0" err="1" smtClean="0"/>
              <a:t>cuivre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67214" y="2324837"/>
            <a:ext cx="1076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a</a:t>
            </a:r>
            <a:r>
              <a:rPr lang="fr-FR" b="1" dirty="0"/>
              <a:t>=361pm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138707" y="1314469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Cation Cu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cxnSp>
        <p:nvCxnSpPr>
          <p:cNvPr id="12" name="Connecteur droit avec flèche 11"/>
          <p:cNvCxnSpPr>
            <a:stCxn id="10" idx="1"/>
          </p:cNvCxnSpPr>
          <p:nvPr/>
        </p:nvCxnSpPr>
        <p:spPr>
          <a:xfrm flipH="1" flipV="1">
            <a:off x="5002322" y="1448144"/>
            <a:ext cx="1136385" cy="5099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5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Coordinence de la maille </a:t>
            </a:r>
            <a:r>
              <a:rPr lang="fr-FR" dirty="0" err="1" smtClean="0"/>
              <a:t>cfc</a:t>
            </a:r>
            <a:endParaRPr lang="fr-FR" dirty="0"/>
          </a:p>
        </p:txBody>
      </p:sp>
      <p:pic>
        <p:nvPicPr>
          <p:cNvPr id="6" name="Image 5" descr="Capture d’écran 2020-04-24 à 12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1" y="1063448"/>
            <a:ext cx="5046465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75048" y="329111"/>
            <a:ext cx="7660128" cy="583005"/>
          </a:xfrm>
        </p:spPr>
        <p:txBody>
          <a:bodyPr/>
          <a:lstStyle/>
          <a:p>
            <a:r>
              <a:rPr lang="fr-FR" dirty="0" smtClean="0"/>
              <a:t>Présentation de cristaux : ordre à l’échelle macroscopique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78726" y="3590737"/>
            <a:ext cx="31057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u="sng" dirty="0" smtClean="0"/>
              <a:t>Cristal de quartz (exposé au musée </a:t>
            </a:r>
          </a:p>
          <a:p>
            <a:r>
              <a:rPr lang="fr-FR" sz="1600" i="1" u="sng" dirty="0" smtClean="0"/>
              <a:t>des minéraux de Jussieu)</a:t>
            </a:r>
            <a:endParaRPr lang="fr-FR" sz="1600" i="1" u="sng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32" y="1569352"/>
            <a:ext cx="2986860" cy="17096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6273" y="3602282"/>
            <a:ext cx="2665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smtClean="0"/>
              <a:t>Echantillons de sodium solide</a:t>
            </a:r>
            <a:endParaRPr lang="fr-FR" sz="1600" i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81772"/>
            <a:ext cx="2232184" cy="16741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1" y="1504753"/>
            <a:ext cx="1769918" cy="176991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07727" y="3694650"/>
            <a:ext cx="2274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/>
              <a:t>Cristaux de sels (</a:t>
            </a:r>
            <a:r>
              <a:rPr lang="fr-FR" sz="1600" i="1" u="sng" dirty="0" err="1"/>
              <a:t>NaCl</a:t>
            </a:r>
            <a:r>
              <a:rPr lang="fr-FR" sz="1600" i="1" baseline="-25000" dirty="0"/>
              <a:t>(s)</a:t>
            </a:r>
            <a:r>
              <a:rPr lang="fr-FR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649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fr-FR" dirty="0">
                <a:latin typeface="Calibri Light" charset="0"/>
              </a:rPr>
              <a:t>Structure cubique centré</a:t>
            </a:r>
          </a:p>
        </p:txBody>
      </p:sp>
      <p:sp>
        <p:nvSpPr>
          <p:cNvPr id="5" name="Espace réservé du contenu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49348" y="838876"/>
            <a:ext cx="5004029" cy="3846443"/>
          </a:xfrm>
          <a:prstGeom prst="rect">
            <a:avLst/>
          </a:prstGeom>
          <a:blipFill>
            <a:blip r:embed="rId2"/>
            <a:stretch>
              <a:fillRect l="-1705" t="-2219"/>
            </a:stretch>
          </a:blipFill>
          <a:ln>
            <a:noFill/>
          </a:ln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pic>
        <p:nvPicPr>
          <p:cNvPr id="14341" name="Espace réservé du contenu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49313"/>
            <a:ext cx="29241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cteur droit avec flèche 6"/>
          <p:cNvCxnSpPr>
            <a:cxnSpLocks/>
          </p:cNvCxnSpPr>
          <p:nvPr/>
        </p:nvCxnSpPr>
        <p:spPr>
          <a:xfrm>
            <a:off x="528638" y="4011613"/>
            <a:ext cx="192563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91554" y="4022201"/>
            <a:ext cx="215457" cy="369332"/>
          </a:xfrm>
          <a:prstGeom prst="rect">
            <a:avLst/>
          </a:prstGeom>
          <a:blipFill>
            <a:blip r:embed="rId4"/>
            <a:stretch>
              <a:fillRect l="-28571" r="-22857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5903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88925" y="144463"/>
            <a:ext cx="9628188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>
                <a:latin typeface="Calibri Light" charset="0"/>
              </a:rPr>
              <a:t>Mesure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fr-FR" dirty="0">
                <a:latin typeface="Calibri Light" charset="0"/>
              </a:rPr>
              <a:t>de la masse volumique du Cuivre</a:t>
            </a:r>
          </a:p>
        </p:txBody>
      </p:sp>
      <p:pic>
        <p:nvPicPr>
          <p:cNvPr id="10244" name="Espace réservé du contenu 1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882650"/>
            <a:ext cx="4713288" cy="3592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lèche : courbe vers le bas 18"/>
          <p:cNvSpPr/>
          <p:nvPr/>
        </p:nvSpPr>
        <p:spPr>
          <a:xfrm>
            <a:off x="2874963" y="877888"/>
            <a:ext cx="1571625" cy="265112"/>
          </a:xfrm>
          <a:prstGeom prst="curvedDownArrow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7787" y="1156782"/>
            <a:ext cx="2561576" cy="6944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1" name="ZoneTexte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89391" y="2413000"/>
            <a:ext cx="1620893" cy="8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312727" y="704292"/>
            <a:ext cx="5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</a:t>
            </a:r>
            <a:r>
              <a:rPr lang="fr-FR" baseline="-25000" dirty="0" smtClean="0"/>
              <a:t>eau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7585365" y="992937"/>
            <a:ext cx="877454" cy="100448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88925" y="144463"/>
            <a:ext cx="9628188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>
                <a:latin typeface="Calibri Light" charset="0"/>
              </a:rPr>
              <a:t>Gestion des incertitudes </a:t>
            </a:r>
            <a:endParaRPr lang="fr-FR" dirty="0">
              <a:latin typeface="Calibri Light" charset="0"/>
            </a:endParaRPr>
          </a:p>
        </p:txBody>
      </p:sp>
      <p:sp>
        <p:nvSpPr>
          <p:cNvPr id="20" name="ZoneTexte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7787" y="1156782"/>
            <a:ext cx="2561576" cy="6944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1" name="ZoneTexte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89391" y="2413000"/>
            <a:ext cx="1620893" cy="8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312727" y="704292"/>
            <a:ext cx="5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</a:t>
            </a:r>
            <a:r>
              <a:rPr lang="fr-FR" baseline="-25000" dirty="0" smtClean="0"/>
              <a:t>eau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7585365" y="992937"/>
            <a:ext cx="877454" cy="100448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748128"/>
              </p:ext>
            </p:extLst>
          </p:nvPr>
        </p:nvGraphicFramePr>
        <p:xfrm>
          <a:off x="0" y="1114424"/>
          <a:ext cx="57277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5" imgW="5727700" imgH="1828800" progId="Word.Document.12">
                  <p:embed/>
                </p:oleObj>
              </mc:Choice>
              <mc:Fallback>
                <p:oleObj name="Document" r:id="rId5" imgW="57277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14424"/>
                        <a:ext cx="57277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9"/>
          <p:cNvCxnSpPr/>
          <p:nvPr/>
        </p:nvCxnSpPr>
        <p:spPr>
          <a:xfrm>
            <a:off x="5749634" y="577289"/>
            <a:ext cx="0" cy="424884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9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Sites tétraédriques</a:t>
            </a:r>
            <a:endParaRPr lang="fr-FR" dirty="0"/>
          </a:p>
        </p:txBody>
      </p:sp>
      <p:pic>
        <p:nvPicPr>
          <p:cNvPr id="6" name="Image 5" descr="Capture d’écran 2020-04-24 à 17.3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" y="1286053"/>
            <a:ext cx="7905541" cy="280550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25008" y="4072599"/>
            <a:ext cx="523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Sites tétraédriques de la maille cubique face centrée</a:t>
            </a:r>
            <a:endParaRPr lang="fr-FR" b="1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343221" y="1212628"/>
            <a:ext cx="193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Atomes de cuivre :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2219500" y="1338466"/>
            <a:ext cx="160170" cy="1601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594513" y="282565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421916" y="357292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941406" y="3035249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37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20-04-25 à 10.21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5" y="1130030"/>
            <a:ext cx="6415694" cy="262651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Taille des sites tétraédriques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 rot="1495798">
            <a:off x="2642807" y="3637881"/>
            <a:ext cx="366103" cy="2091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642807" y="2024859"/>
            <a:ext cx="11442" cy="8236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814419" y="2276537"/>
            <a:ext cx="4661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a/2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58054" y="3695083"/>
            <a:ext cx="17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1/8</a:t>
            </a:r>
            <a:r>
              <a:rPr lang="fr-FR" i="1" u="sng" baseline="30000" dirty="0" smtClean="0"/>
              <a:t>ième</a:t>
            </a:r>
            <a:r>
              <a:rPr lang="fr-FR" i="1" u="sng" dirty="0" smtClean="0"/>
              <a:t> de maille</a:t>
            </a:r>
            <a:endParaRPr lang="fr-FR" i="1" u="sng" dirty="0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717250" y="2268778"/>
            <a:ext cx="671332" cy="4310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22366"/>
              </p:ext>
            </p:extLst>
          </p:nvPr>
        </p:nvGraphicFramePr>
        <p:xfrm>
          <a:off x="3884178" y="2199486"/>
          <a:ext cx="1186354" cy="51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4" imgW="5727700" imgH="2489200" progId="Word.Document.12">
                  <p:embed/>
                </p:oleObj>
              </mc:Choice>
              <mc:Fallback>
                <p:oleObj name="Document" r:id="rId4" imgW="5727700" imgH="248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178" y="2199486"/>
                        <a:ext cx="1186354" cy="515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95565" y="454286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Chimie, tout-en-un PCSI, SCHOTT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52742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Sites octaédriques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025008" y="4072599"/>
            <a:ext cx="526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Sites octaédriques de la maille cubique face centrée</a:t>
            </a:r>
            <a:endParaRPr lang="fr-FR" b="1" i="1" u="sng" dirty="0"/>
          </a:p>
        </p:txBody>
      </p:sp>
      <p:pic>
        <p:nvPicPr>
          <p:cNvPr id="2" name="Image 1" descr="Capture d’écran 2020-04-24 à 17.37.5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/>
          <a:stretch/>
        </p:blipFill>
        <p:spPr>
          <a:xfrm>
            <a:off x="343222" y="923844"/>
            <a:ext cx="8042830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70DD802-C074-43F8-A45A-E61A76B5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76" y="245717"/>
            <a:ext cx="5797296" cy="891815"/>
          </a:xfrm>
        </p:spPr>
        <p:txBody>
          <a:bodyPr/>
          <a:lstStyle/>
          <a:p>
            <a:r>
              <a:rPr lang="fr-FR" dirty="0" smtClean="0"/>
              <a:t>Différents types d’alliages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2FEB4FA-A3B9-4A04-945C-7FBBB06D9B8A}"/>
              </a:ext>
            </a:extLst>
          </p:cNvPr>
          <p:cNvSpPr/>
          <p:nvPr/>
        </p:nvSpPr>
        <p:spPr>
          <a:xfrm>
            <a:off x="104091" y="1533477"/>
            <a:ext cx="6247940" cy="103906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sz="2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Alliage d’insertion :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 atomes ou des ions suffisamment petits peuvent occuper les sites interstitiels de la maille.</a:t>
            </a:r>
            <a:endParaRPr lang="en-GB" sz="2100" dirty="0">
              <a:solidFill>
                <a:srgbClr val="D16958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609CDCF-3F38-4804-B8DE-E830A472B4AA}"/>
              </a:ext>
            </a:extLst>
          </p:cNvPr>
          <p:cNvSpPr/>
          <p:nvPr/>
        </p:nvSpPr>
        <p:spPr>
          <a:xfrm>
            <a:off x="249052" y="2956781"/>
            <a:ext cx="3063331" cy="16850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sz="2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Alliage de substitution :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fr-FR" sz="2100" dirty="0" smtClean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remplace certains atomes du réseau hôte par des atomes d’un autre élément </a:t>
            </a:r>
            <a:endParaRPr lang="en-GB" sz="2100" dirty="0">
              <a:solidFill>
                <a:srgbClr val="D16958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50017" y="2825650"/>
            <a:ext cx="42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Ag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427561" y="3191727"/>
            <a:ext cx="125848" cy="228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Capture d’écran 2020-04-25 à 10.1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27" y="3050937"/>
            <a:ext cx="3822700" cy="13081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747938" y="4385762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Chimie, tout-en-un PCSI, SCHOTT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339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70DD802-C074-43F8-A45A-E61A76B5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77077"/>
            <a:ext cx="5797296" cy="891815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/>
              <a:t> Matériaux covalents</a:t>
            </a:r>
            <a:endParaRPr lang="en-GB" dirty="0"/>
          </a:p>
        </p:txBody>
      </p:sp>
      <p:pic>
        <p:nvPicPr>
          <p:cNvPr id="6" name="Image 5" descr="Diamant (cristal) — Wikipédia">
            <a:extLst>
              <a:ext uri="{FF2B5EF4-FFF2-40B4-BE49-F238E27FC236}">
                <a16:creationId xmlns:a16="http://schemas.microsoft.com/office/drawing/2014/main" xmlns="" id="{EFABA9C4-2CEB-4799-A651-A7462E3EE5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66" y="1239824"/>
            <a:ext cx="2967539" cy="213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9E126B6C-DE79-4F50-A339-2F1AF598B41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30679" r="10743" b="17994"/>
          <a:stretch/>
        </p:blipFill>
        <p:spPr bwMode="auto">
          <a:xfrm>
            <a:off x="541860" y="1109259"/>
            <a:ext cx="4587290" cy="18167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GC6YFTY Dans la mine des mines (Earthcache) in Provence-Alpes-Côte ...">
            <a:extLst>
              <a:ext uri="{FF2B5EF4-FFF2-40B4-BE49-F238E27FC236}">
                <a16:creationId xmlns:a16="http://schemas.microsoft.com/office/drawing/2014/main" xmlns="" id="{6E91FFF8-A9CF-4CD5-886A-F3238AB7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5" y="2926025"/>
            <a:ext cx="4457261" cy="20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D86E7A88-4C99-42B4-B0D1-F87846AF3AC2}"/>
              </a:ext>
            </a:extLst>
          </p:cNvPr>
          <p:cNvSpPr txBox="1"/>
          <p:nvPr/>
        </p:nvSpPr>
        <p:spPr>
          <a:xfrm>
            <a:off x="6268477" y="4737107"/>
            <a:ext cx="2832083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Cours Aurélien Bailly / Géocaching / Wikipédia.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9157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Diamant</a:t>
            </a:r>
          </a:p>
        </p:txBody>
      </p:sp>
      <p:pic>
        <p:nvPicPr>
          <p:cNvPr id="6" name="Image 5" descr="Capture d’écran 2020-04-25 à 10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3" y="1914886"/>
            <a:ext cx="7777392" cy="28374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04" y="221763"/>
            <a:ext cx="2327035" cy="154563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63321" y="1741212"/>
            <a:ext cx="22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Diamant, (Wikipédia)</a:t>
            </a:r>
            <a:endParaRPr lang="fr-FR" i="1" u="sng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20-04-25 à 10.28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9" y="2958"/>
            <a:ext cx="7785100" cy="31623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4"/>
            <a:ext cx="7543800" cy="54940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Graphite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2881" y="3133317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Chimie, tout-en-un PCSI, SCHOTT</a:t>
            </a:r>
            <a:endParaRPr lang="fr-FR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7" y="3216475"/>
            <a:ext cx="2306031" cy="153585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99835" y="4775756"/>
            <a:ext cx="17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Bloc de graphite</a:t>
            </a:r>
            <a:endParaRPr lang="fr-FR" i="1"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28866" y="259837"/>
            <a:ext cx="7660128" cy="661903"/>
          </a:xfrm>
        </p:spPr>
        <p:txBody>
          <a:bodyPr/>
          <a:lstStyle/>
          <a:p>
            <a:r>
              <a:rPr lang="fr-FR" dirty="0" smtClean="0"/>
              <a:t>Figure de diffraction : Ordre à l’échelle microscopique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1085096"/>
            <a:ext cx="2990273" cy="28806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08546" y="4156481"/>
            <a:ext cx="530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smtClean="0"/>
              <a:t>Cliché d’une figure de diffraction d’un cristal par des rayons X</a:t>
            </a:r>
            <a:endParaRPr lang="fr-FR" sz="1600" i="1" u="sng" dirty="0"/>
          </a:p>
        </p:txBody>
      </p:sp>
      <p:sp>
        <p:nvSpPr>
          <p:cNvPr id="2" name="ZoneTexte 1"/>
          <p:cNvSpPr txBox="1"/>
          <p:nvPr/>
        </p:nvSpPr>
        <p:spPr>
          <a:xfrm>
            <a:off x="7620273" y="4752333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Wikipédia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59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Cristaux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fr-FR" dirty="0">
                <a:latin typeface="Calibri Light" charset="0"/>
              </a:rPr>
              <a:t>ioniques</a:t>
            </a:r>
          </a:p>
        </p:txBody>
      </p:sp>
      <p:pic>
        <p:nvPicPr>
          <p:cNvPr id="2" name="Image 1" descr="Capture d’écran 2020-04-25 à 10.3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8" y="1311084"/>
            <a:ext cx="8510614" cy="2287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6823" y="4455593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Chimie, tout-en-un PCSI, SCHOTT</a:t>
            </a:r>
            <a:endParaRPr lang="fr-FR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0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4" y="1092918"/>
            <a:ext cx="3536038" cy="3112160"/>
          </a:xfrm>
          <a:prstGeom prst="rect">
            <a:avLst/>
          </a:prstGeom>
        </p:spPr>
      </p:pic>
      <p:pic>
        <p:nvPicPr>
          <p:cNvPr id="7" name="Image 6" descr="Capture d’écran 2020-04-23 à 19.12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79" y="727385"/>
            <a:ext cx="4444311" cy="356331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51182" y="4433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77637" y="4318121"/>
            <a:ext cx="208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Graphène</a:t>
            </a:r>
            <a:r>
              <a:rPr lang="fr-FR" sz="1600" dirty="0" smtClean="0"/>
              <a:t> : image STM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14274" y="4433580"/>
            <a:ext cx="4395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Plan de </a:t>
            </a:r>
            <a:r>
              <a:rPr lang="fr-FR" sz="1600" dirty="0" err="1" smtClean="0"/>
              <a:t>Graphène</a:t>
            </a:r>
            <a:r>
              <a:rPr lang="fr-FR" sz="1600" dirty="0" smtClean="0"/>
              <a:t> dans le modèle du cristal parfait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283171" y="4868089"/>
            <a:ext cx="28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Cours MPSI, David  Malka, Jeanne d’Albret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41986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 et Nœuds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0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 et Nœuds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2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Motif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7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Motif du </a:t>
            </a:r>
            <a:r>
              <a:rPr lang="fr-FR" dirty="0" err="1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4957615" y="125153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1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Motif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854364" y="958297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049979" y="12399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089709"/>
      </p:ext>
    </p:extLst>
  </p:cSld>
  <p:clrMapOvr>
    <a:masterClrMapping/>
  </p:clrMapOvr>
</p:sld>
</file>

<file path=ppt/theme/theme1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3090</TotalTime>
  <Words>336</Words>
  <Application>Microsoft Macintosh PowerPoint</Application>
  <PresentationFormat>Personnalisé</PresentationFormat>
  <Paragraphs>87</Paragraphs>
  <Slides>30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texte</vt:lpstr>
      <vt:lpstr>Merci</vt:lpstr>
      <vt:lpstr>Document</vt:lpstr>
      <vt:lpstr>Document Microsoft Word</vt:lpstr>
      <vt:lpstr>Solides Cristallins</vt:lpstr>
      <vt:lpstr>Présentation de cristaux : ordre à l’échelle macroscopique</vt:lpstr>
      <vt:lpstr>Figure de diffraction : Ordre à l’échelle microscopique </vt:lpstr>
      <vt:lpstr>Le graphène</vt:lpstr>
      <vt:lpstr>Réseau et Nœuds du graphène</vt:lpstr>
      <vt:lpstr>Réseau et Nœuds du graphène</vt:lpstr>
      <vt:lpstr>Motif du graphène</vt:lpstr>
      <vt:lpstr>Motif du graphène</vt:lpstr>
      <vt:lpstr>Motif du graphène</vt:lpstr>
      <vt:lpstr>Motif du graphène</vt:lpstr>
      <vt:lpstr>Maille</vt:lpstr>
      <vt:lpstr>Maille</vt:lpstr>
      <vt:lpstr>Le cas d’un réseau 3D (exemple du sodium)</vt:lpstr>
      <vt:lpstr>Empilement compacts</vt:lpstr>
      <vt:lpstr>Empilement compacts</vt:lpstr>
      <vt:lpstr>Structure hexagonale compacte (ABA)</vt:lpstr>
      <vt:lpstr>Réseau cubique faces centrées (ABC)</vt:lpstr>
      <vt:lpstr>Etude de la maille cubique face centrée du cuivre</vt:lpstr>
      <vt:lpstr>Coordinence de la maille cfc</vt:lpstr>
      <vt:lpstr>Structure cubique centré</vt:lpstr>
      <vt:lpstr>Mesure de la masse volumique du Cuivre</vt:lpstr>
      <vt:lpstr>Gestion des incertitudes </vt:lpstr>
      <vt:lpstr>Sites tétraédriques</vt:lpstr>
      <vt:lpstr>Taille des sites tétraédriques</vt:lpstr>
      <vt:lpstr>Sites octaédriques</vt:lpstr>
      <vt:lpstr>Différents types d’alliages</vt:lpstr>
      <vt:lpstr>III. 2 Matériaux covalents</vt:lpstr>
      <vt:lpstr>Diamant</vt:lpstr>
      <vt:lpstr>Graphite</vt:lpstr>
      <vt:lpstr>Cristaux ioniques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79</cp:revision>
  <cp:lastPrinted>2015-03-31T14:07:15Z</cp:lastPrinted>
  <dcterms:created xsi:type="dcterms:W3CDTF">2020-03-24T08:48:58Z</dcterms:created>
  <dcterms:modified xsi:type="dcterms:W3CDTF">2020-04-25T09:06:49Z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